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5"/>
  </p:notesMasterIdLst>
  <p:sldIdLst>
    <p:sldId id="257" r:id="rId5"/>
    <p:sldId id="260" r:id="rId6"/>
    <p:sldId id="2147375295" r:id="rId7"/>
    <p:sldId id="2147375308" r:id="rId8"/>
    <p:sldId id="2147375294" r:id="rId9"/>
    <p:sldId id="2147375296" r:id="rId10"/>
    <p:sldId id="2147375297" r:id="rId11"/>
    <p:sldId id="2147375298" r:id="rId12"/>
    <p:sldId id="2147375299" r:id="rId13"/>
    <p:sldId id="2147375309" r:id="rId14"/>
    <p:sldId id="2147375300" r:id="rId15"/>
    <p:sldId id="2147375301" r:id="rId16"/>
    <p:sldId id="2147375310" r:id="rId17"/>
    <p:sldId id="2147375302" r:id="rId18"/>
    <p:sldId id="2147375303" r:id="rId19"/>
    <p:sldId id="2147375304" r:id="rId20"/>
    <p:sldId id="2147375306" r:id="rId21"/>
    <p:sldId id="2147375311" r:id="rId22"/>
    <p:sldId id="2147375307" r:id="rId23"/>
    <p:sldId id="214737530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05"/>
    <p:restoredTop sz="94626"/>
  </p:normalViewPr>
  <p:slideViewPr>
    <p:cSldViewPr snapToGrid="0">
      <p:cViewPr varScale="1">
        <p:scale>
          <a:sx n="70" d="100"/>
          <a:sy n="70" d="100"/>
        </p:scale>
        <p:origin x="28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8E0D1-CA45-4342-88D4-15F7F46E5DC4}" type="datetimeFigureOut">
              <a:rPr lang="en-GB" smtClean="0"/>
              <a:t>11/09/2025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1575F-FBB3-4095-A7D0-18BD1F747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971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91575F-FBB3-4095-A7D0-18BD1F747B2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267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white curved object&#10;&#10;Description automatically generated">
            <a:extLst>
              <a:ext uri="{FF2B5EF4-FFF2-40B4-BE49-F238E27FC236}">
                <a16:creationId xmlns:a16="http://schemas.microsoft.com/office/drawing/2014/main" id="{9F767E99-E17C-266D-6583-D953D05E62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25" y="0"/>
            <a:ext cx="12192000" cy="6858000"/>
          </a:xfrm>
          <a:prstGeom prst="rect">
            <a:avLst/>
          </a:prstGeom>
        </p:spPr>
      </p:pic>
      <p:pic>
        <p:nvPicPr>
          <p:cNvPr id="8" name="Picture 7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08B470B3-E762-C6F9-5B6D-A58843F35A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28551" y="0"/>
            <a:ext cx="3660524" cy="258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72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4EB3733C-9773-8B2D-468C-61C919E8A2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65723" y="0"/>
            <a:ext cx="2423352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90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3465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5853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AAB882-B53B-9EE7-16DA-E259B422E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CD751-023D-9408-E12E-6689B0328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63BC91-F19D-55C8-3EAC-283A413C27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3E418F-A46C-CE45-915A-737A512C7499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149AC-93A6-C4C3-E7DF-5747FF930D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0496B-06E1-EB7F-02AE-5422628408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FCAF3D-AA11-1449-8672-0FFC9A686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253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0" r:id="rId2"/>
    <p:sldLayoutId id="2147483649" r:id="rId3"/>
    <p:sldLayoutId id="214748365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F2EF386-8D86-EF2C-6C3B-149001518F07}"/>
              </a:ext>
            </a:extLst>
          </p:cNvPr>
          <p:cNvSpPr txBox="1"/>
          <p:nvPr/>
        </p:nvSpPr>
        <p:spPr>
          <a:xfrm>
            <a:off x="900993" y="1819909"/>
            <a:ext cx="1068779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54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Statutory Roles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54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within an NHS Foundation Trust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5400" b="1" i="0" u="none" strike="noStrike" kern="1200" cap="none" spc="0" baseline="0" dirty="0">
              <a:solidFill>
                <a:srgbClr val="005CB9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64621E-48E8-8915-F72D-703F984C74CA}"/>
              </a:ext>
            </a:extLst>
          </p:cNvPr>
          <p:cNvSpPr txBox="1"/>
          <p:nvPr/>
        </p:nvSpPr>
        <p:spPr>
          <a:xfrm>
            <a:off x="984885" y="4008735"/>
            <a:ext cx="1925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5EB8"/>
                </a:solidFill>
                <a:latin typeface="Frutiger LT Std 45 Light" panose="020B0402020204020204" pitchFamily="34" charset="77"/>
              </a:rPr>
              <a:t>01/10/2025</a:t>
            </a:r>
          </a:p>
        </p:txBody>
      </p:sp>
    </p:spTree>
    <p:extLst>
      <p:ext uri="{BB962C8B-B14F-4D97-AF65-F5344CB8AC3E}">
        <p14:creationId xmlns:p14="http://schemas.microsoft.com/office/powerpoint/2010/main" val="4272919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5498F0-6B4B-9114-5879-25E8F11998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8CB15C1-F90B-4005-D0A1-12C158AD88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855121"/>
              </p:ext>
            </p:extLst>
          </p:nvPr>
        </p:nvGraphicFramePr>
        <p:xfrm>
          <a:off x="339052" y="1357363"/>
          <a:ext cx="11270631" cy="234696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425744">
                  <a:extLst>
                    <a:ext uri="{9D8B030D-6E8A-4147-A177-3AD203B41FA5}">
                      <a16:colId xmlns:a16="http://schemas.microsoft.com/office/drawing/2014/main" val="3890310237"/>
                    </a:ext>
                  </a:extLst>
                </a:gridCol>
                <a:gridCol w="1972333">
                  <a:extLst>
                    <a:ext uri="{9D8B030D-6E8A-4147-A177-3AD203B41FA5}">
                      <a16:colId xmlns:a16="http://schemas.microsoft.com/office/drawing/2014/main" val="4076766562"/>
                    </a:ext>
                  </a:extLst>
                </a:gridCol>
                <a:gridCol w="1606254">
                  <a:extLst>
                    <a:ext uri="{9D8B030D-6E8A-4147-A177-3AD203B41FA5}">
                      <a16:colId xmlns:a16="http://schemas.microsoft.com/office/drawing/2014/main" val="3408478501"/>
                    </a:ext>
                  </a:extLst>
                </a:gridCol>
                <a:gridCol w="1397603">
                  <a:extLst>
                    <a:ext uri="{9D8B030D-6E8A-4147-A177-3AD203B41FA5}">
                      <a16:colId xmlns:a16="http://schemas.microsoft.com/office/drawing/2014/main" val="2592684736"/>
                    </a:ext>
                  </a:extLst>
                </a:gridCol>
                <a:gridCol w="1397603">
                  <a:extLst>
                    <a:ext uri="{9D8B030D-6E8A-4147-A177-3AD203B41FA5}">
                      <a16:colId xmlns:a16="http://schemas.microsoft.com/office/drawing/2014/main" val="41941586"/>
                    </a:ext>
                  </a:extLst>
                </a:gridCol>
                <a:gridCol w="2471094">
                  <a:extLst>
                    <a:ext uri="{9D8B030D-6E8A-4147-A177-3AD203B41FA5}">
                      <a16:colId xmlns:a16="http://schemas.microsoft.com/office/drawing/2014/main" val="2887953743"/>
                    </a:ext>
                  </a:extLst>
                </a:gridCol>
              </a:tblGrid>
              <a:tr h="15980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Portfolio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LUHFT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LWH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LHCH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735850"/>
                  </a:ext>
                </a:extLst>
              </a:tr>
              <a:tr h="175793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Maternity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Executive Maternity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1. NHS England – Enhancing Board Oversight, A New Approach to NED Champion Roles.</a:t>
                      </a:r>
                      <a:b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2. Ockenden Review 2020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2875548"/>
                  </a:ext>
                </a:extLst>
              </a:tr>
              <a:tr h="175793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Maternity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NED Champion for Maternity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Not required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Jackie Bird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Not required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1. NHS England – Enhancing Board Oversight, A New Approach to NED Champion Roles.</a:t>
                      </a:r>
                      <a:b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2. Ockenden Review 2020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6150864"/>
                  </a:ext>
                </a:extLst>
              </a:tr>
            </a:tbl>
          </a:graphicData>
        </a:graphic>
      </p:graphicFrame>
      <p:sp>
        <p:nvSpPr>
          <p:cNvPr id="3" name="TextBox 3">
            <a:extLst>
              <a:ext uri="{FF2B5EF4-FFF2-40B4-BE49-F238E27FC236}">
                <a16:creationId xmlns:a16="http://schemas.microsoft.com/office/drawing/2014/main" id="{52EABA22-7523-B31D-6550-E2C67B683772}"/>
              </a:ext>
            </a:extLst>
          </p:cNvPr>
          <p:cNvSpPr txBox="1"/>
          <p:nvPr/>
        </p:nvSpPr>
        <p:spPr>
          <a:xfrm>
            <a:off x="223735" y="330193"/>
            <a:ext cx="7723763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dirty="0">
                <a:solidFill>
                  <a:srgbClr val="005CB9"/>
                </a:solidFill>
                <a:latin typeface="Arial" pitchFamily="34"/>
                <a:cs typeface="Arial" pitchFamily="34"/>
              </a:rPr>
              <a:t>UHL Group </a:t>
            </a: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Chief Nursing Officer </a:t>
            </a:r>
          </a:p>
        </p:txBody>
      </p:sp>
    </p:spTree>
    <p:extLst>
      <p:ext uri="{BB962C8B-B14F-4D97-AF65-F5344CB8AC3E}">
        <p14:creationId xmlns:p14="http://schemas.microsoft.com/office/powerpoint/2010/main" val="318042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3A4A12F4-1811-5B2E-E356-C8821629AA97}"/>
              </a:ext>
            </a:extLst>
          </p:cNvPr>
          <p:cNvSpPr txBox="1"/>
          <p:nvPr/>
        </p:nvSpPr>
        <p:spPr>
          <a:xfrm>
            <a:off x="223735" y="340467"/>
            <a:ext cx="7723763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UHL Group Chief Medical Officer 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E100506-855F-5061-D10F-660BB8A558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596491"/>
              </p:ext>
            </p:extLst>
          </p:nvPr>
        </p:nvGraphicFramePr>
        <p:xfrm>
          <a:off x="372519" y="1308900"/>
          <a:ext cx="11257369" cy="448056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329584">
                  <a:extLst>
                    <a:ext uri="{9D8B030D-6E8A-4147-A177-3AD203B41FA5}">
                      <a16:colId xmlns:a16="http://schemas.microsoft.com/office/drawing/2014/main" val="3834244866"/>
                    </a:ext>
                  </a:extLst>
                </a:gridCol>
                <a:gridCol w="2024009">
                  <a:extLst>
                    <a:ext uri="{9D8B030D-6E8A-4147-A177-3AD203B41FA5}">
                      <a16:colId xmlns:a16="http://schemas.microsoft.com/office/drawing/2014/main" val="4241162451"/>
                    </a:ext>
                  </a:extLst>
                </a:gridCol>
                <a:gridCol w="2094126">
                  <a:extLst>
                    <a:ext uri="{9D8B030D-6E8A-4147-A177-3AD203B41FA5}">
                      <a16:colId xmlns:a16="http://schemas.microsoft.com/office/drawing/2014/main" val="3242522754"/>
                    </a:ext>
                  </a:extLst>
                </a:gridCol>
                <a:gridCol w="1138514">
                  <a:extLst>
                    <a:ext uri="{9D8B030D-6E8A-4147-A177-3AD203B41FA5}">
                      <a16:colId xmlns:a16="http://schemas.microsoft.com/office/drawing/2014/main" val="3000363655"/>
                    </a:ext>
                  </a:extLst>
                </a:gridCol>
                <a:gridCol w="1138514">
                  <a:extLst>
                    <a:ext uri="{9D8B030D-6E8A-4147-A177-3AD203B41FA5}">
                      <a16:colId xmlns:a16="http://schemas.microsoft.com/office/drawing/2014/main" val="412175904"/>
                    </a:ext>
                  </a:extLst>
                </a:gridCol>
                <a:gridCol w="2532622">
                  <a:extLst>
                    <a:ext uri="{9D8B030D-6E8A-4147-A177-3AD203B41FA5}">
                      <a16:colId xmlns:a16="http://schemas.microsoft.com/office/drawing/2014/main" val="3562471411"/>
                    </a:ext>
                  </a:extLst>
                </a:gridCol>
              </a:tblGrid>
              <a:tr h="19191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Portfolio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LUHFT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LWH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LHCH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7145149"/>
                  </a:ext>
                </a:extLst>
              </a:tr>
              <a:tr h="127942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Quality/Patient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Guardian of Safe Working Hours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Philip Weston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Kat Pavlidi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Manoj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Arial" pitchFamily="34"/>
                        </a:rPr>
                        <a:t>Kuduvalli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Employers/Standard Contract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3032405"/>
                  </a:ext>
                </a:extLst>
              </a:tr>
              <a:tr h="127942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Quality/Patient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Responsible Officer for Revalidation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Eileen Marks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Christopher Dewhurst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Manoj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Arial" pitchFamily="34"/>
                        </a:rPr>
                        <a:t>Kuduvalli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Medical Profession Regulations 2010, General Medical Council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2623449"/>
                  </a:ext>
                </a:extLst>
              </a:tr>
              <a:tr h="127942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Quality/Patient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Medical Devices Safety Officer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Ken Gregson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" pitchFamily="34"/>
                        </a:rPr>
                        <a:t>TBC – Currently Vacant?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Paul Smith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Patient Safety Alert NHS/PSA/D/2014/006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338126"/>
                  </a:ext>
                </a:extLst>
              </a:tr>
              <a:tr h="90022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Professional Conduct of Doctors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NED Champion for Doctors Disciplinary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Tom Walley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Tom Walley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Tom Walley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1. NHS England – Enhancing Board Oversight, A New Approach to NED Champion Roles.</a:t>
                      </a:r>
                      <a:b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2. Maintaining High Professional Standards in the modern NHS: A Framework for the Initial Handling of Concerns about Doctors Dentists in the NHS </a:t>
                      </a:r>
                      <a:b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3. Directions on Disciplinary Procedures 2005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0703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8852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BF977C2C-4F63-8C64-2748-8A7E4C618B22}"/>
              </a:ext>
            </a:extLst>
          </p:cNvPr>
          <p:cNvSpPr txBox="1"/>
          <p:nvPr/>
        </p:nvSpPr>
        <p:spPr>
          <a:xfrm>
            <a:off x="223735" y="340467"/>
            <a:ext cx="7723763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UHL Group Chief Medical Officer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3DA9083-3412-AA4F-B566-A24C3B3348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349063"/>
              </p:ext>
            </p:extLst>
          </p:nvPr>
        </p:nvGraphicFramePr>
        <p:xfrm>
          <a:off x="336972" y="1287164"/>
          <a:ext cx="11255588" cy="5032138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485745">
                  <a:extLst>
                    <a:ext uri="{9D8B030D-6E8A-4147-A177-3AD203B41FA5}">
                      <a16:colId xmlns:a16="http://schemas.microsoft.com/office/drawing/2014/main" val="3220179394"/>
                    </a:ext>
                  </a:extLst>
                </a:gridCol>
                <a:gridCol w="2021129">
                  <a:extLst>
                    <a:ext uri="{9D8B030D-6E8A-4147-A177-3AD203B41FA5}">
                      <a16:colId xmlns:a16="http://schemas.microsoft.com/office/drawing/2014/main" val="576208650"/>
                    </a:ext>
                  </a:extLst>
                </a:gridCol>
                <a:gridCol w="1939817">
                  <a:extLst>
                    <a:ext uri="{9D8B030D-6E8A-4147-A177-3AD203B41FA5}">
                      <a16:colId xmlns:a16="http://schemas.microsoft.com/office/drawing/2014/main" val="2336424996"/>
                    </a:ext>
                  </a:extLst>
                </a:gridCol>
                <a:gridCol w="1138340">
                  <a:extLst>
                    <a:ext uri="{9D8B030D-6E8A-4147-A177-3AD203B41FA5}">
                      <a16:colId xmlns:a16="http://schemas.microsoft.com/office/drawing/2014/main" val="2451279236"/>
                    </a:ext>
                  </a:extLst>
                </a:gridCol>
                <a:gridCol w="1138340">
                  <a:extLst>
                    <a:ext uri="{9D8B030D-6E8A-4147-A177-3AD203B41FA5}">
                      <a16:colId xmlns:a16="http://schemas.microsoft.com/office/drawing/2014/main" val="2587443824"/>
                    </a:ext>
                  </a:extLst>
                </a:gridCol>
                <a:gridCol w="2532217">
                  <a:extLst>
                    <a:ext uri="{9D8B030D-6E8A-4147-A177-3AD203B41FA5}">
                      <a16:colId xmlns:a16="http://schemas.microsoft.com/office/drawing/2014/main" val="1276536440"/>
                    </a:ext>
                  </a:extLst>
                </a:gridCol>
              </a:tblGrid>
              <a:tr h="33821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Portfolio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LUHFT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LWH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LHCH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0080360"/>
                  </a:ext>
                </a:extLst>
              </a:tr>
              <a:tr h="33821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Medicines Management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Accountable Officer for Controlled Drugs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Pippa Roberts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Pippa Roberts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Manoj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Arial" pitchFamily="34"/>
                        </a:rPr>
                        <a:t>Kuduvalli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Part 2 of The Controlled Drugs (Supervision of Management and Use) Regulations 2013 (SI (2013/373)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299434"/>
                  </a:ext>
                </a:extLst>
              </a:tr>
              <a:tr h="33821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Medicines Management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Chief Pharmacist. Director of Pharmacy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Pippa Roberts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Pippa Roberts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Manoj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Arial" pitchFamily="34"/>
                        </a:rPr>
                        <a:t>Kuduvalli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 CQC (part of well led and responsible for systems and processes for medicines management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3870697"/>
                  </a:ext>
                </a:extLst>
              </a:tr>
              <a:tr h="33821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Medicines Management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Chief Pharmacist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Pippa Roberts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Pippa Roberts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Danny Forrest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The Pharmacy (Preparation and Dispensing Errors – Hospital and Other Pharmacy Services) Order 2022 (allows the Trust to benefit from the dispensing error defences)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58154"/>
                  </a:ext>
                </a:extLst>
              </a:tr>
              <a:tr h="33821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Medicines Management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Accountable Officer for the Destruction of Controlled Drugs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Pippa Roberts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Pippa Roberts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Danny Forrest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Part 2 of The Controlled Drugs (Supervision of Management and Use) Regulations 2013 (SI (2013/373)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4654937"/>
                  </a:ext>
                </a:extLst>
              </a:tr>
              <a:tr h="33821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Medicines Management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Medicines Safety Officer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Leah Baker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latin typeface="Arial" pitchFamily="34"/>
                        </a:rPr>
                        <a:t>Daniel Collins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Danny Forrest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Patient Safety Alert NHS/PSA/D/2014/005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077221"/>
                  </a:ext>
                </a:extLst>
              </a:tr>
              <a:tr h="33821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Medicines Management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Non-Medical Prescribing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Paul Skipper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Daniel Collins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Danny Forrest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NMC Code of Conduct/Standards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21936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8735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2F9900-43C8-56C6-111A-FB0EB94F43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015EF2B2-8B53-470F-96B4-A9CC253052F4}"/>
              </a:ext>
            </a:extLst>
          </p:cNvPr>
          <p:cNvSpPr txBox="1"/>
          <p:nvPr/>
        </p:nvSpPr>
        <p:spPr>
          <a:xfrm>
            <a:off x="223735" y="340467"/>
            <a:ext cx="7723763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UHL Group Chief Medical Officer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642CFEA-45C1-0621-A700-E5C70330C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691070"/>
              </p:ext>
            </p:extLst>
          </p:nvPr>
        </p:nvGraphicFramePr>
        <p:xfrm>
          <a:off x="336972" y="1287164"/>
          <a:ext cx="11255588" cy="1831738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485745">
                  <a:extLst>
                    <a:ext uri="{9D8B030D-6E8A-4147-A177-3AD203B41FA5}">
                      <a16:colId xmlns:a16="http://schemas.microsoft.com/office/drawing/2014/main" val="3220179394"/>
                    </a:ext>
                  </a:extLst>
                </a:gridCol>
                <a:gridCol w="2021129">
                  <a:extLst>
                    <a:ext uri="{9D8B030D-6E8A-4147-A177-3AD203B41FA5}">
                      <a16:colId xmlns:a16="http://schemas.microsoft.com/office/drawing/2014/main" val="576208650"/>
                    </a:ext>
                  </a:extLst>
                </a:gridCol>
                <a:gridCol w="1939817">
                  <a:extLst>
                    <a:ext uri="{9D8B030D-6E8A-4147-A177-3AD203B41FA5}">
                      <a16:colId xmlns:a16="http://schemas.microsoft.com/office/drawing/2014/main" val="2336424996"/>
                    </a:ext>
                  </a:extLst>
                </a:gridCol>
                <a:gridCol w="1138340">
                  <a:extLst>
                    <a:ext uri="{9D8B030D-6E8A-4147-A177-3AD203B41FA5}">
                      <a16:colId xmlns:a16="http://schemas.microsoft.com/office/drawing/2014/main" val="2451279236"/>
                    </a:ext>
                  </a:extLst>
                </a:gridCol>
                <a:gridCol w="1138340">
                  <a:extLst>
                    <a:ext uri="{9D8B030D-6E8A-4147-A177-3AD203B41FA5}">
                      <a16:colId xmlns:a16="http://schemas.microsoft.com/office/drawing/2014/main" val="2587443824"/>
                    </a:ext>
                  </a:extLst>
                </a:gridCol>
                <a:gridCol w="2532217">
                  <a:extLst>
                    <a:ext uri="{9D8B030D-6E8A-4147-A177-3AD203B41FA5}">
                      <a16:colId xmlns:a16="http://schemas.microsoft.com/office/drawing/2014/main" val="1276536440"/>
                    </a:ext>
                  </a:extLst>
                </a:gridCol>
              </a:tblGrid>
              <a:tr h="33821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Portfolio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LUHFT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LWH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LHCH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0080360"/>
                  </a:ext>
                </a:extLst>
              </a:tr>
              <a:tr h="33821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Equality &amp; Diversity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Board Executive Lead for Health Inequalities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Jim Gardner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Jim Gardner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Jim Gardner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NHS Standard Contract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936646"/>
                  </a:ext>
                </a:extLst>
              </a:tr>
              <a:tr h="33821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Human Tissue Authority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Designated Individual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Jonathan Medcalf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Dharani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Arial" pitchFamily="34"/>
                        </a:rPr>
                        <a:t>Hapangama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Manoj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Arial" pitchFamily="34"/>
                        </a:rPr>
                        <a:t>Kuduvalli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Human Tissue Act 2003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355609"/>
                  </a:ext>
                </a:extLst>
              </a:tr>
              <a:tr h="33821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Human Fertility &amp; Embryology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Responsible person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N/A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Jenny Hannon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N/A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Human Fertility &amp; Embryology Act 1990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18814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2357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540C5484-3D78-67AE-33D5-E4F05F51F929}"/>
              </a:ext>
            </a:extLst>
          </p:cNvPr>
          <p:cNvSpPr txBox="1"/>
          <p:nvPr/>
        </p:nvSpPr>
        <p:spPr>
          <a:xfrm>
            <a:off x="162775" y="421747"/>
            <a:ext cx="7723763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UHL Group Chief Information Officer </a:t>
            </a:r>
          </a:p>
        </p:txBody>
      </p:sp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BCCDB9D7-2ECB-41A9-8BBF-D03FB63800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890392"/>
              </p:ext>
            </p:extLst>
          </p:nvPr>
        </p:nvGraphicFramePr>
        <p:xfrm>
          <a:off x="275675" y="1406623"/>
          <a:ext cx="11262773" cy="384560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487339">
                  <a:extLst>
                    <a:ext uri="{9D8B030D-6E8A-4147-A177-3AD203B41FA5}">
                      <a16:colId xmlns:a16="http://schemas.microsoft.com/office/drawing/2014/main" val="1501971812"/>
                    </a:ext>
                  </a:extLst>
                </a:gridCol>
                <a:gridCol w="2022419">
                  <a:extLst>
                    <a:ext uri="{9D8B030D-6E8A-4147-A177-3AD203B41FA5}">
                      <a16:colId xmlns:a16="http://schemas.microsoft.com/office/drawing/2014/main" val="832813942"/>
                    </a:ext>
                  </a:extLst>
                </a:gridCol>
                <a:gridCol w="1941058">
                  <a:extLst>
                    <a:ext uri="{9D8B030D-6E8A-4147-A177-3AD203B41FA5}">
                      <a16:colId xmlns:a16="http://schemas.microsoft.com/office/drawing/2014/main" val="1255305774"/>
                    </a:ext>
                  </a:extLst>
                </a:gridCol>
                <a:gridCol w="1139060">
                  <a:extLst>
                    <a:ext uri="{9D8B030D-6E8A-4147-A177-3AD203B41FA5}">
                      <a16:colId xmlns:a16="http://schemas.microsoft.com/office/drawing/2014/main" val="2365398289"/>
                    </a:ext>
                  </a:extLst>
                </a:gridCol>
                <a:gridCol w="1139060">
                  <a:extLst>
                    <a:ext uri="{9D8B030D-6E8A-4147-A177-3AD203B41FA5}">
                      <a16:colId xmlns:a16="http://schemas.microsoft.com/office/drawing/2014/main" val="3798623300"/>
                    </a:ext>
                  </a:extLst>
                </a:gridCol>
                <a:gridCol w="2533837">
                  <a:extLst>
                    <a:ext uri="{9D8B030D-6E8A-4147-A177-3AD203B41FA5}">
                      <a16:colId xmlns:a16="http://schemas.microsoft.com/office/drawing/2014/main" val="130740144"/>
                    </a:ext>
                  </a:extLst>
                </a:gridCol>
              </a:tblGrid>
              <a:tr h="734446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Portfolio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LUHFT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LWH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LHCH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0253525"/>
                  </a:ext>
                </a:extLst>
              </a:tr>
              <a:tr h="55083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Information Management/ Governance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Caldicott Guardian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Dave White 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Dianne Brown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Manoj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Arial" pitchFamily="34"/>
                        </a:rPr>
                        <a:t>Kuduvalli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HSC1999/012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2341947"/>
                  </a:ext>
                </a:extLst>
              </a:tr>
              <a:tr h="55613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Information Management/ Governance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Senior Information Risk Officer (SIRO)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Matt Connor 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Matt Connor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Matt Connor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Standard Contract 2024/25, NHS Digital Data Security &amp; Protection Toolkit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0324944"/>
                  </a:ext>
                </a:extLst>
              </a:tr>
              <a:tr h="55083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Information Management/</a:t>
                      </a:r>
                    </a:p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Governance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Information Governance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Asif Arkate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Asif Arkate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Sarah Barr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Standard Contract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482200"/>
                  </a:ext>
                </a:extLst>
              </a:tr>
              <a:tr h="55083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Information Management/</a:t>
                      </a:r>
                    </a:p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Governance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Chief Clinical Information Officer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Dave White 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Natalie Canham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Manoj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Arial" pitchFamily="34"/>
                        </a:rPr>
                        <a:t>Kuduvalli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Information Strategy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2818959"/>
                  </a:ext>
                </a:extLst>
              </a:tr>
              <a:tr h="55083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Information Management/</a:t>
                      </a:r>
                    </a:p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Governance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Executive Board member for data and cyber security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Matt Connor 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Matt Connor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Matt Connor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Data Protection Act and General Data Protection Regulations</a:t>
                      </a:r>
                    </a:p>
                  </a:txBody>
                  <a:tcPr marL="0" marR="0" marT="0" marB="0" anchor="ctr">
                    <a:lnL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7244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1642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DC09B523-113A-5891-4EDA-0AD9ACDC20F2}"/>
              </a:ext>
            </a:extLst>
          </p:cNvPr>
          <p:cNvSpPr txBox="1"/>
          <p:nvPr/>
        </p:nvSpPr>
        <p:spPr>
          <a:xfrm>
            <a:off x="223735" y="340467"/>
            <a:ext cx="7723763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UHL Group Chief Finance Officer 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274158C1-FAD7-CBCC-32A1-F439B299E0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473368"/>
              </p:ext>
            </p:extLst>
          </p:nvPr>
        </p:nvGraphicFramePr>
        <p:xfrm>
          <a:off x="368461" y="1283169"/>
          <a:ext cx="11240882" cy="5425602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438916">
                  <a:extLst>
                    <a:ext uri="{9D8B030D-6E8A-4147-A177-3AD203B41FA5}">
                      <a16:colId xmlns:a16="http://schemas.microsoft.com/office/drawing/2014/main" val="570096497"/>
                    </a:ext>
                  </a:extLst>
                </a:gridCol>
                <a:gridCol w="2062072">
                  <a:extLst>
                    <a:ext uri="{9D8B030D-6E8A-4147-A177-3AD203B41FA5}">
                      <a16:colId xmlns:a16="http://schemas.microsoft.com/office/drawing/2014/main" val="352490765"/>
                    </a:ext>
                  </a:extLst>
                </a:gridCol>
                <a:gridCol w="1937280">
                  <a:extLst>
                    <a:ext uri="{9D8B030D-6E8A-4147-A177-3AD203B41FA5}">
                      <a16:colId xmlns:a16="http://schemas.microsoft.com/office/drawing/2014/main" val="821763328"/>
                    </a:ext>
                  </a:extLst>
                </a:gridCol>
                <a:gridCol w="1136852">
                  <a:extLst>
                    <a:ext uri="{9D8B030D-6E8A-4147-A177-3AD203B41FA5}">
                      <a16:colId xmlns:a16="http://schemas.microsoft.com/office/drawing/2014/main" val="1695800317"/>
                    </a:ext>
                  </a:extLst>
                </a:gridCol>
                <a:gridCol w="1136852">
                  <a:extLst>
                    <a:ext uri="{9D8B030D-6E8A-4147-A177-3AD203B41FA5}">
                      <a16:colId xmlns:a16="http://schemas.microsoft.com/office/drawing/2014/main" val="2500640498"/>
                    </a:ext>
                  </a:extLst>
                </a:gridCol>
                <a:gridCol w="2528910">
                  <a:extLst>
                    <a:ext uri="{9D8B030D-6E8A-4147-A177-3AD203B41FA5}">
                      <a16:colId xmlns:a16="http://schemas.microsoft.com/office/drawing/2014/main" val="1811448180"/>
                    </a:ext>
                  </a:extLst>
                </a:gridCol>
              </a:tblGrid>
              <a:tr h="419705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Portfolio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LUHFT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LWH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LHCH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16086"/>
                  </a:ext>
                </a:extLst>
              </a:tr>
              <a:tr h="525337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Finance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Local Counter Fraud Specialist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Phillip Leong (MIAA)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latin typeface="Arial" pitchFamily="34"/>
                        </a:rPr>
                        <a:t>Virginia Martin (MIAA)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James Bradley</a:t>
                      </a: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chemeClr val="tx1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latin typeface="Arial" pitchFamily="34"/>
                        </a:rPr>
                        <a:t>Directions to NHS Bodies on Counter Fraud 2004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7635685"/>
                  </a:ext>
                </a:extLst>
              </a:tr>
              <a:tr h="525337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Finance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Counter Fraud Board Lead (Executive)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Rob Forster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Directions to NHS Bodies on Counter Fraud 2004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4740732"/>
                  </a:ext>
                </a:extLst>
              </a:tr>
              <a:tr h="350225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Finance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Security Management Director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Paul Fitzpatrick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Joe Downie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James Bradley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latin typeface="Arial" pitchFamily="34"/>
                        </a:rPr>
                        <a:t>Secretary of State Directions March 2005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2637772"/>
                  </a:ext>
                </a:extLst>
              </a:tr>
              <a:tr h="350225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Finance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Local Security Management Specialist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Stephen Mangan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Richard Diamond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Dave MacMillan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latin typeface="Arial" pitchFamily="34"/>
                        </a:rPr>
                        <a:t>Secretary of State Directions March 2005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081727"/>
                  </a:ext>
                </a:extLst>
              </a:tr>
              <a:tr h="350225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Finance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Senior Compliance Officer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Bribery Act 2010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917325"/>
                  </a:ext>
                </a:extLst>
              </a:tr>
              <a:tr h="350225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&amp;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Trust Board Lead (Executive)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Rob Forster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Reg 7: Health and Safety Assistance. The Management of Health and Safety at Work Regulations 1999</a:t>
                      </a: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chemeClr val="tx1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3244169"/>
                  </a:ext>
                </a:extLst>
              </a:tr>
              <a:tr h="350225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&amp;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Health and Safety Assistance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Stewart Crowe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Richard Diamond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Dave MacMillan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Reg 7: Health and Safety Assistance. The Management of Health and Safety at Work Regulations 1999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8723442"/>
                  </a:ext>
                </a:extLst>
              </a:tr>
              <a:tr h="350225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&amp;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Responsible Person (Fire)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Paul Fitzpatrick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Joe Downie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Justin Cody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Part 2 Fire Safety Duties.  The Regulatory Reform (Fire Safety) Order 2005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44390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09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C1A14C38-6269-AA4C-0570-430C7791AEFE}"/>
              </a:ext>
            </a:extLst>
          </p:cNvPr>
          <p:cNvSpPr txBox="1"/>
          <p:nvPr/>
        </p:nvSpPr>
        <p:spPr>
          <a:xfrm>
            <a:off x="223735" y="344692"/>
            <a:ext cx="7723763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UHL Group Chief Finance Officer </a:t>
            </a: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6E2449E8-F295-A378-641A-27C5D8DB99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790580"/>
              </p:ext>
            </p:extLst>
          </p:nvPr>
        </p:nvGraphicFramePr>
        <p:xfrm>
          <a:off x="310173" y="1281432"/>
          <a:ext cx="11186952" cy="464516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470602">
                  <a:extLst>
                    <a:ext uri="{9D8B030D-6E8A-4147-A177-3AD203B41FA5}">
                      <a16:colId xmlns:a16="http://schemas.microsoft.com/office/drawing/2014/main" val="827190883"/>
                    </a:ext>
                  </a:extLst>
                </a:gridCol>
                <a:gridCol w="2008805">
                  <a:extLst>
                    <a:ext uri="{9D8B030D-6E8A-4147-A177-3AD203B41FA5}">
                      <a16:colId xmlns:a16="http://schemas.microsoft.com/office/drawing/2014/main" val="1702339378"/>
                    </a:ext>
                  </a:extLst>
                </a:gridCol>
                <a:gridCol w="1927994">
                  <a:extLst>
                    <a:ext uri="{9D8B030D-6E8A-4147-A177-3AD203B41FA5}">
                      <a16:colId xmlns:a16="http://schemas.microsoft.com/office/drawing/2014/main" val="2714444155"/>
                    </a:ext>
                  </a:extLst>
                </a:gridCol>
                <a:gridCol w="1131388">
                  <a:extLst>
                    <a:ext uri="{9D8B030D-6E8A-4147-A177-3AD203B41FA5}">
                      <a16:colId xmlns:a16="http://schemas.microsoft.com/office/drawing/2014/main" val="2586531803"/>
                    </a:ext>
                  </a:extLst>
                </a:gridCol>
                <a:gridCol w="1131388">
                  <a:extLst>
                    <a:ext uri="{9D8B030D-6E8A-4147-A177-3AD203B41FA5}">
                      <a16:colId xmlns:a16="http://schemas.microsoft.com/office/drawing/2014/main" val="3283862337"/>
                    </a:ext>
                  </a:extLst>
                </a:gridCol>
                <a:gridCol w="2516775">
                  <a:extLst>
                    <a:ext uri="{9D8B030D-6E8A-4147-A177-3AD203B41FA5}">
                      <a16:colId xmlns:a16="http://schemas.microsoft.com/office/drawing/2014/main" val="2852930402"/>
                    </a:ext>
                  </a:extLst>
                </a:gridCol>
              </a:tblGrid>
              <a:tr h="377960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Portfolio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LUHFT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LWH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LHCH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447284"/>
                  </a:ext>
                </a:extLst>
              </a:tr>
              <a:tr h="121267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Finance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Accounting Officer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James Sumner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James Sumner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James Sumner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NHS Act 2006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1272593"/>
                  </a:ext>
                </a:extLst>
              </a:tr>
              <a:tr h="230410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&amp;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Safety Assistance (Fire)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Stewart Crowe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Richard Diamond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Justin Cody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Reg 18: Safety Assistance. The Regulatory Reform (Fire Safety) Order 2005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8382753"/>
                  </a:ext>
                </a:extLst>
              </a:tr>
              <a:tr h="230410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Security Management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NED Champion for Security Management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Mike Eastwood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Mike Eastwood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Mike Eastwood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1. NHS England – Enhancing Board Oversight, A New Approach to NED Champion Roles.</a:t>
                      </a:r>
                      <a:b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2. Directions to NHS Bodies on Security Management Measures 2004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7235665"/>
                  </a:ext>
                </a:extLst>
              </a:tr>
              <a:tr h="230410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&amp;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Board Level Director (Fire)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Arial" pitchFamily="34"/>
                        </a:rPr>
                        <a:t>Firecode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 – fire safety in the NHS Health Technical Memorandum 05-01: Managing healthcare fire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6924160"/>
                  </a:ext>
                </a:extLst>
              </a:tr>
              <a:tr h="230410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&amp;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Fire Safety Manager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Stewart Crowe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Richard Diamond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Justin Cody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Arial" pitchFamily="34"/>
                        </a:rPr>
                        <a:t>Firecode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 – fire safety in the NHS Health Technical Memorandum 05-01: Managing healthcare fire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7712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2688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B8A75FF6-B13C-FC43-1A02-37C063B5E1D2}"/>
              </a:ext>
            </a:extLst>
          </p:cNvPr>
          <p:cNvSpPr txBox="1"/>
          <p:nvPr/>
        </p:nvSpPr>
        <p:spPr>
          <a:xfrm>
            <a:off x="223735" y="340467"/>
            <a:ext cx="7723763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UHL Group Chief Finance Officer 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5530863-35C9-CB25-2C08-09361F52FD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162572"/>
              </p:ext>
            </p:extLst>
          </p:nvPr>
        </p:nvGraphicFramePr>
        <p:xfrm>
          <a:off x="360286" y="1294447"/>
          <a:ext cx="11219535" cy="4882356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392025">
                  <a:extLst>
                    <a:ext uri="{9D8B030D-6E8A-4147-A177-3AD203B41FA5}">
                      <a16:colId xmlns:a16="http://schemas.microsoft.com/office/drawing/2014/main" val="25397288"/>
                    </a:ext>
                  </a:extLst>
                </a:gridCol>
                <a:gridCol w="2100416">
                  <a:extLst>
                    <a:ext uri="{9D8B030D-6E8A-4147-A177-3AD203B41FA5}">
                      <a16:colId xmlns:a16="http://schemas.microsoft.com/office/drawing/2014/main" val="545698007"/>
                    </a:ext>
                  </a:extLst>
                </a:gridCol>
                <a:gridCol w="1933600">
                  <a:extLst>
                    <a:ext uri="{9D8B030D-6E8A-4147-A177-3AD203B41FA5}">
                      <a16:colId xmlns:a16="http://schemas.microsoft.com/office/drawing/2014/main" val="580610583"/>
                    </a:ext>
                  </a:extLst>
                </a:gridCol>
                <a:gridCol w="1134693">
                  <a:extLst>
                    <a:ext uri="{9D8B030D-6E8A-4147-A177-3AD203B41FA5}">
                      <a16:colId xmlns:a16="http://schemas.microsoft.com/office/drawing/2014/main" val="1461370978"/>
                    </a:ext>
                  </a:extLst>
                </a:gridCol>
                <a:gridCol w="1134693">
                  <a:extLst>
                    <a:ext uri="{9D8B030D-6E8A-4147-A177-3AD203B41FA5}">
                      <a16:colId xmlns:a16="http://schemas.microsoft.com/office/drawing/2014/main" val="1770883714"/>
                    </a:ext>
                  </a:extLst>
                </a:gridCol>
                <a:gridCol w="2524108">
                  <a:extLst>
                    <a:ext uri="{9D8B030D-6E8A-4147-A177-3AD203B41FA5}">
                      <a16:colId xmlns:a16="http://schemas.microsoft.com/office/drawing/2014/main" val="2011134204"/>
                    </a:ext>
                  </a:extLst>
                </a:gridCol>
              </a:tblGrid>
              <a:tr h="401796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Portfolio 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LUHFT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LWH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LHCH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440152"/>
                  </a:ext>
                </a:extLst>
              </a:tr>
              <a:tr h="254477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&amp;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Dangerous Goods Adviser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Mark Butterworth (mark@specialisttraining.co.uk)</a:t>
                      </a:r>
                      <a:b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External consultant appointed by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Arial" pitchFamily="34"/>
                        </a:rPr>
                        <a:t>Radiopharmacy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N/A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Dave MacMillan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1.8.3: safety adviser.  ADR 2023 - Agreement concerning the International Carriage of Dangerous Goods by Road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968887"/>
                  </a:ext>
                </a:extLst>
              </a:tr>
              <a:tr h="254477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&amp;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Designated Duty Holder (Medical Pipelines, Electrical)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Paul Fitzpatrick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Joe Downie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Dave MacMillan</a:t>
                      </a: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Technical Memorandum 00: Policies and principles of healthcare engineering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0122978"/>
                  </a:ext>
                </a:extLst>
              </a:tr>
              <a:tr h="254477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&amp;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Designated Person (Medical Pipelines, Electrical)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Mike Hill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Richard Diamond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Dave MacMillan</a:t>
                      </a: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Technical Memorandum 00: Policies and principles of healthcare engineering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7693832"/>
                  </a:ext>
                </a:extLst>
              </a:tr>
              <a:tr h="254477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&amp;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Senior Operational Manager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Alan Fury: Aintree, Chris Flowers: Royal, Richard Diamond: Broadgreen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Richard Diamond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Dave MacMillan</a:t>
                      </a: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Technical Memorandum 00: Policies and principles of healthcare engineering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3534097"/>
                  </a:ext>
                </a:extLst>
              </a:tr>
              <a:tr h="254477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Procurement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Executive Lead for Procurement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Better Procurement, Better Value, Better Care 2013 – Part 4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0906922"/>
                  </a:ext>
                </a:extLst>
              </a:tr>
              <a:tr h="254477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&amp;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Expert Advice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Dr Melvyn Carroll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Claire Holroyd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Stefan Bark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Reg 14: Expert Advice The Ionising Radiations (Medical Exposure) Regulations 2017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10865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9997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E6910-87C0-0BC9-6523-F3292A2EFE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FDDF1789-5241-F359-C8C7-8491970409BA}"/>
              </a:ext>
            </a:extLst>
          </p:cNvPr>
          <p:cNvSpPr txBox="1"/>
          <p:nvPr/>
        </p:nvSpPr>
        <p:spPr>
          <a:xfrm>
            <a:off x="223735" y="340467"/>
            <a:ext cx="7723763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UHL Group Chief Finance Officer 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CC25192D-C385-A305-9EEA-CE8AD11716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98624"/>
              </p:ext>
            </p:extLst>
          </p:nvPr>
        </p:nvGraphicFramePr>
        <p:xfrm>
          <a:off x="360286" y="1294447"/>
          <a:ext cx="11219535" cy="3003233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392025">
                  <a:extLst>
                    <a:ext uri="{9D8B030D-6E8A-4147-A177-3AD203B41FA5}">
                      <a16:colId xmlns:a16="http://schemas.microsoft.com/office/drawing/2014/main" val="25397288"/>
                    </a:ext>
                  </a:extLst>
                </a:gridCol>
                <a:gridCol w="2100416">
                  <a:extLst>
                    <a:ext uri="{9D8B030D-6E8A-4147-A177-3AD203B41FA5}">
                      <a16:colId xmlns:a16="http://schemas.microsoft.com/office/drawing/2014/main" val="545698007"/>
                    </a:ext>
                  </a:extLst>
                </a:gridCol>
                <a:gridCol w="1933600">
                  <a:extLst>
                    <a:ext uri="{9D8B030D-6E8A-4147-A177-3AD203B41FA5}">
                      <a16:colId xmlns:a16="http://schemas.microsoft.com/office/drawing/2014/main" val="580610583"/>
                    </a:ext>
                  </a:extLst>
                </a:gridCol>
                <a:gridCol w="1134693">
                  <a:extLst>
                    <a:ext uri="{9D8B030D-6E8A-4147-A177-3AD203B41FA5}">
                      <a16:colId xmlns:a16="http://schemas.microsoft.com/office/drawing/2014/main" val="1461370978"/>
                    </a:ext>
                  </a:extLst>
                </a:gridCol>
                <a:gridCol w="1134693">
                  <a:extLst>
                    <a:ext uri="{9D8B030D-6E8A-4147-A177-3AD203B41FA5}">
                      <a16:colId xmlns:a16="http://schemas.microsoft.com/office/drawing/2014/main" val="1992206803"/>
                    </a:ext>
                  </a:extLst>
                </a:gridCol>
                <a:gridCol w="2524108">
                  <a:extLst>
                    <a:ext uri="{9D8B030D-6E8A-4147-A177-3AD203B41FA5}">
                      <a16:colId xmlns:a16="http://schemas.microsoft.com/office/drawing/2014/main" val="2011134204"/>
                    </a:ext>
                  </a:extLst>
                </a:gridCol>
              </a:tblGrid>
              <a:tr h="401796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Portfolio 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LUHFT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LWH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LHCH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440152"/>
                  </a:ext>
                </a:extLst>
              </a:tr>
              <a:tr h="254477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&amp;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Radiation Protection Adviser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David Hughes (davidhughes@irs-limited.com) External consultant appointed by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Arial" pitchFamily="34"/>
                        </a:rPr>
                        <a:t>Radiopharmacy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Claire Holroyd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Stefan Bark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Reg 14: Radiation Protection Adviser: The Ionising Radiations Regulations 2017</a:t>
                      </a: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5155463"/>
                  </a:ext>
                </a:extLst>
              </a:tr>
              <a:tr h="254477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Sustainability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Trust Board Lead (Executive)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Carbon Reduction Strategy 2009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1086543"/>
                  </a:ext>
                </a:extLst>
              </a:tr>
              <a:tr h="254477">
                <a:tc>
                  <a:txBody>
                    <a:bodyPr/>
                    <a:lstStyle/>
                    <a:p>
                      <a:pPr marL="0" marR="0" lvl="0" indent="0" algn="l" defTabSz="914400" rtl="0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Sustainability</a:t>
                      </a: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Designated Person (Sustainability)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Paul Fitzpatrick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Richard Diamond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Nicola Blair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Carbon Reduction Strategy 2009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023062"/>
                  </a:ext>
                </a:extLst>
              </a:tr>
              <a:tr h="254477">
                <a:tc>
                  <a:txBody>
                    <a:bodyPr/>
                    <a:lstStyle/>
                    <a:p>
                      <a:pPr marL="0" marR="0" lvl="0" indent="0" algn="l" defTabSz="914400" rtl="0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Sustainability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Senior Operational Manager (Sustainability)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Nicola Daly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Nicola Daly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Ben Davies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Carbon Reduction Strategy 2009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6088621"/>
                  </a:ext>
                </a:extLst>
              </a:tr>
              <a:tr h="254477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Sustainability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Net Zero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Nicola Daly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Nicola Daly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Nicola Blair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Contract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43765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1062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2677CEB-8948-DAA3-2B07-D449FF5A680E}"/>
              </a:ext>
            </a:extLst>
          </p:cNvPr>
          <p:cNvSpPr txBox="1"/>
          <p:nvPr/>
        </p:nvSpPr>
        <p:spPr>
          <a:xfrm>
            <a:off x="223735" y="340467"/>
            <a:ext cx="8532641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UHL Group Chief Corporate Affairs Officer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4699942-F668-8454-F6A7-D71936F605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880700"/>
              </p:ext>
            </p:extLst>
          </p:nvPr>
        </p:nvGraphicFramePr>
        <p:xfrm>
          <a:off x="223735" y="1550026"/>
          <a:ext cx="11171439" cy="343962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467173">
                  <a:extLst>
                    <a:ext uri="{9D8B030D-6E8A-4147-A177-3AD203B41FA5}">
                      <a16:colId xmlns:a16="http://schemas.microsoft.com/office/drawing/2014/main" val="932444393"/>
                    </a:ext>
                  </a:extLst>
                </a:gridCol>
                <a:gridCol w="2006016">
                  <a:extLst>
                    <a:ext uri="{9D8B030D-6E8A-4147-A177-3AD203B41FA5}">
                      <a16:colId xmlns:a16="http://schemas.microsoft.com/office/drawing/2014/main" val="3563919064"/>
                    </a:ext>
                  </a:extLst>
                </a:gridCol>
                <a:gridCol w="1925312">
                  <a:extLst>
                    <a:ext uri="{9D8B030D-6E8A-4147-A177-3AD203B41FA5}">
                      <a16:colId xmlns:a16="http://schemas.microsoft.com/office/drawing/2014/main" val="3119160716"/>
                    </a:ext>
                  </a:extLst>
                </a:gridCol>
                <a:gridCol w="1129828">
                  <a:extLst>
                    <a:ext uri="{9D8B030D-6E8A-4147-A177-3AD203B41FA5}">
                      <a16:colId xmlns:a16="http://schemas.microsoft.com/office/drawing/2014/main" val="2758982924"/>
                    </a:ext>
                  </a:extLst>
                </a:gridCol>
                <a:gridCol w="1129828">
                  <a:extLst>
                    <a:ext uri="{9D8B030D-6E8A-4147-A177-3AD203B41FA5}">
                      <a16:colId xmlns:a16="http://schemas.microsoft.com/office/drawing/2014/main" val="2898193537"/>
                    </a:ext>
                  </a:extLst>
                </a:gridCol>
                <a:gridCol w="2513282">
                  <a:extLst>
                    <a:ext uri="{9D8B030D-6E8A-4147-A177-3AD203B41FA5}">
                      <a16:colId xmlns:a16="http://schemas.microsoft.com/office/drawing/2014/main" val="3166841765"/>
                    </a:ext>
                  </a:extLst>
                </a:gridCol>
              </a:tblGrid>
              <a:tr h="48939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Portfolio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LUHFT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LWH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LHCH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51325"/>
                  </a:ext>
                </a:extLst>
              </a:tr>
              <a:tr h="941713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Information Management/</a:t>
                      </a:r>
                    </a:p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Governance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Data Protection Officer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Daniel Scheffer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Daniel Scheffer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Sarah Barr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Standard Contracts 2024/25, NHS Digital Dara Security &amp; Protection Toolkit and UK General Data Protection Regulation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370454"/>
                  </a:ext>
                </a:extLst>
              </a:tr>
              <a:tr h="941713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Freedom of Information Act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Freedom of Information Act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Tracey Barlow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Tracey Barlow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Sarah Barr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Freedom of Information Act 2000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3097263"/>
                  </a:ext>
                </a:extLst>
              </a:tr>
              <a:tr h="941713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Freedom of Information Act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Qualified Person for FOIA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Tracey Barlow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Tracey Barlow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Lorraine Robinson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Freedom of Information Act 2000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7361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4765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>
            <a:extLst>
              <a:ext uri="{FF2B5EF4-FFF2-40B4-BE49-F238E27FC236}">
                <a16:creationId xmlns:a16="http://schemas.microsoft.com/office/drawing/2014/main" id="{BEB4E075-6AE0-EE6A-7A33-62E93BAFC50C}"/>
              </a:ext>
            </a:extLst>
          </p:cNvPr>
          <p:cNvSpPr txBox="1"/>
          <p:nvPr/>
        </p:nvSpPr>
        <p:spPr>
          <a:xfrm>
            <a:off x="223735" y="335401"/>
            <a:ext cx="8963296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Board Level Position</a:t>
            </a:r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521E7ECF-3A87-8039-2754-0A63CA1926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544630"/>
              </p:ext>
            </p:extLst>
          </p:nvPr>
        </p:nvGraphicFramePr>
        <p:xfrm>
          <a:off x="356839" y="1335578"/>
          <a:ext cx="11318240" cy="5263952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879061">
                  <a:extLst>
                    <a:ext uri="{9D8B030D-6E8A-4147-A177-3AD203B41FA5}">
                      <a16:colId xmlns:a16="http://schemas.microsoft.com/office/drawing/2014/main" val="3413899273"/>
                    </a:ext>
                  </a:extLst>
                </a:gridCol>
                <a:gridCol w="2856675">
                  <a:extLst>
                    <a:ext uri="{9D8B030D-6E8A-4147-A177-3AD203B41FA5}">
                      <a16:colId xmlns:a16="http://schemas.microsoft.com/office/drawing/2014/main" val="3251815651"/>
                    </a:ext>
                  </a:extLst>
                </a:gridCol>
                <a:gridCol w="1742024">
                  <a:extLst>
                    <a:ext uri="{9D8B030D-6E8A-4147-A177-3AD203B41FA5}">
                      <a16:colId xmlns:a16="http://schemas.microsoft.com/office/drawing/2014/main" val="1669247715"/>
                    </a:ext>
                  </a:extLst>
                </a:gridCol>
                <a:gridCol w="3840480">
                  <a:extLst>
                    <a:ext uri="{9D8B030D-6E8A-4147-A177-3AD203B41FA5}">
                      <a16:colId xmlns:a16="http://schemas.microsoft.com/office/drawing/2014/main" val="2750555924"/>
                    </a:ext>
                  </a:extLst>
                </a:gridCol>
              </a:tblGrid>
              <a:tr h="350982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Portfolio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UHLG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797786"/>
                  </a:ext>
                </a:extLst>
              </a:tr>
              <a:tr h="51772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Overall Responsibility for the Trust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Chair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David Flory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Act 2006, Schedule 7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1325529"/>
                  </a:ext>
                </a:extLst>
              </a:tr>
              <a:tr h="597423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Overall Responsibility for the Trust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Accountable Officer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James Sumner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Act 2006, Schedule 7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5471336"/>
                  </a:ext>
                </a:extLst>
              </a:tr>
              <a:tr h="597423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Overall Responsibility for the Trust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Senior Independent Director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Geoffrey Appleton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England Code of Governance for NHS Provider Trusts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857225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Emergency Preparedness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Accountable Officer for Emergency Preparedness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Beth Weston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Emergency Preparedness Resilience and Response (EPRR), NHS England 2009</a:t>
                      </a: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6480552"/>
                  </a:ext>
                </a:extLst>
              </a:tr>
              <a:tr h="26706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Infection Control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Director of Infection Prevention &amp; Control (DIPC)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Health &amp; Social Care Act 2008 Code of Practice on Control of Infection</a:t>
                      </a:r>
                    </a:p>
                    <a:p>
                      <a:pPr lvl="0" algn="l" fontAlgn="ctr"/>
                      <a:endParaRPr lang="en-GB" sz="1400" b="0" i="0" u="none" strike="noStrike">
                        <a:solidFill>
                          <a:srgbClr val="000000"/>
                        </a:solidFill>
                        <a:latin typeface="Arial" pitchFamily="34"/>
                        <a:cs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6802241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Safeguarding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Executive Lead for Safeguarding Children, Adults at Risk and Prevent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1. Safeguarding Accountability Assurance Framework</a:t>
                      </a:r>
                      <a:b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</a:b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2. NHS Standard Contract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6096866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Care Quality Commission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CQC Nominated Individual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Health &amp; Social Care Act 2014</a:t>
                      </a: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1720903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Human Fertility &amp; Embryology Authority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Licence Holder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Jenny Hannon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Human Fertility &amp; embryology act </a:t>
                      </a:r>
                    </a:p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Licence holder to be confirmed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9161646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Information Governance Management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Senior Information Responsible Officer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Matt Connor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Information Governance Toolkit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149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14467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177D26A4-8D0C-3A1F-4D16-01564E2B75AD}"/>
              </a:ext>
            </a:extLst>
          </p:cNvPr>
          <p:cNvSpPr txBox="1"/>
          <p:nvPr/>
        </p:nvSpPr>
        <p:spPr>
          <a:xfrm>
            <a:off x="223735" y="340467"/>
            <a:ext cx="7723763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UHL Group Chief People Officer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EDA900A-568F-EB52-2C9B-0BF32422F9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086272"/>
              </p:ext>
            </p:extLst>
          </p:nvPr>
        </p:nvGraphicFramePr>
        <p:xfrm>
          <a:off x="357291" y="1616851"/>
          <a:ext cx="11180587" cy="3574983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469182">
                  <a:extLst>
                    <a:ext uri="{9D8B030D-6E8A-4147-A177-3AD203B41FA5}">
                      <a16:colId xmlns:a16="http://schemas.microsoft.com/office/drawing/2014/main" val="4168342888"/>
                    </a:ext>
                  </a:extLst>
                </a:gridCol>
                <a:gridCol w="2007661">
                  <a:extLst>
                    <a:ext uri="{9D8B030D-6E8A-4147-A177-3AD203B41FA5}">
                      <a16:colId xmlns:a16="http://schemas.microsoft.com/office/drawing/2014/main" val="1194279589"/>
                    </a:ext>
                  </a:extLst>
                </a:gridCol>
                <a:gridCol w="1926892">
                  <a:extLst>
                    <a:ext uri="{9D8B030D-6E8A-4147-A177-3AD203B41FA5}">
                      <a16:colId xmlns:a16="http://schemas.microsoft.com/office/drawing/2014/main" val="4140549634"/>
                    </a:ext>
                  </a:extLst>
                </a:gridCol>
                <a:gridCol w="1130754">
                  <a:extLst>
                    <a:ext uri="{9D8B030D-6E8A-4147-A177-3AD203B41FA5}">
                      <a16:colId xmlns:a16="http://schemas.microsoft.com/office/drawing/2014/main" val="2564998374"/>
                    </a:ext>
                  </a:extLst>
                </a:gridCol>
                <a:gridCol w="1130754">
                  <a:extLst>
                    <a:ext uri="{9D8B030D-6E8A-4147-A177-3AD203B41FA5}">
                      <a16:colId xmlns:a16="http://schemas.microsoft.com/office/drawing/2014/main" val="274211367"/>
                    </a:ext>
                  </a:extLst>
                </a:gridCol>
                <a:gridCol w="2515344">
                  <a:extLst>
                    <a:ext uri="{9D8B030D-6E8A-4147-A177-3AD203B41FA5}">
                      <a16:colId xmlns:a16="http://schemas.microsoft.com/office/drawing/2014/main" val="603324460"/>
                    </a:ext>
                  </a:extLst>
                </a:gridCol>
              </a:tblGrid>
              <a:tr h="33821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Portfolio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LUHFT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LWH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LHCH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2878360"/>
                  </a:ext>
                </a:extLst>
              </a:tr>
              <a:tr h="450963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Freedom to Speak Up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NED Champion for Freedom to Speak Up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Mike Eastwood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Mike Eastwood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Mike Eastwood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England – Enhancing Board Oversight, A New Approach to NED Champion Roles.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011128"/>
                  </a:ext>
                </a:extLst>
              </a:tr>
              <a:tr h="225481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Equality &amp; Diversity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Board Executive Lead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Heather Barnett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Heather Barnett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Heather Barnett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Equality Act 2010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163348"/>
                  </a:ext>
                </a:extLst>
              </a:tr>
              <a:tr h="676445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Wellbeing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NED Champion for Wellbeing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Sarah Walker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Sarah Walker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Sarah Walker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1. NHS England – Enhancing Board Oversight, A New Approach to NED Champion Roles.</a:t>
                      </a:r>
                      <a:b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2. We are the NHS People Plan for 2020-21-action for us all.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3027"/>
                  </a:ext>
                </a:extLst>
              </a:tr>
              <a:tr h="676445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Freedom to Speak Up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Freedom to Speak Up Guardian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Lorraine Heaton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Nicola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Arial" pitchFamily="34"/>
                        </a:rPr>
                        <a:t>Pittaway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 &amp; Sri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Arial" pitchFamily="34"/>
                        </a:rPr>
                        <a:t>Babaro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Ceri Thomas &amp; Helen Martin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NHSE Requirement &amp; requirement of NHS Standard Contract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9215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138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03C10314-2713-79AE-60F6-BC5C1F7EACB4}"/>
              </a:ext>
            </a:extLst>
          </p:cNvPr>
          <p:cNvSpPr txBox="1"/>
          <p:nvPr/>
        </p:nvSpPr>
        <p:spPr>
          <a:xfrm>
            <a:off x="223735" y="335401"/>
            <a:ext cx="8963296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Board Level Position</a:t>
            </a:r>
          </a:p>
        </p:txBody>
      </p:sp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A7C87849-910A-1E9A-C6BF-ADF4A05DFD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402873"/>
              </p:ext>
            </p:extLst>
          </p:nvPr>
        </p:nvGraphicFramePr>
        <p:xfrm>
          <a:off x="326359" y="1407702"/>
          <a:ext cx="11318240" cy="4812253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879061">
                  <a:extLst>
                    <a:ext uri="{9D8B030D-6E8A-4147-A177-3AD203B41FA5}">
                      <a16:colId xmlns:a16="http://schemas.microsoft.com/office/drawing/2014/main" val="2961351776"/>
                    </a:ext>
                  </a:extLst>
                </a:gridCol>
                <a:gridCol w="2876881">
                  <a:extLst>
                    <a:ext uri="{9D8B030D-6E8A-4147-A177-3AD203B41FA5}">
                      <a16:colId xmlns:a16="http://schemas.microsoft.com/office/drawing/2014/main" val="1821636879"/>
                    </a:ext>
                  </a:extLst>
                </a:gridCol>
                <a:gridCol w="1721818">
                  <a:extLst>
                    <a:ext uri="{9D8B030D-6E8A-4147-A177-3AD203B41FA5}">
                      <a16:colId xmlns:a16="http://schemas.microsoft.com/office/drawing/2014/main" val="2588289581"/>
                    </a:ext>
                  </a:extLst>
                </a:gridCol>
                <a:gridCol w="3840480">
                  <a:extLst>
                    <a:ext uri="{9D8B030D-6E8A-4147-A177-3AD203B41FA5}">
                      <a16:colId xmlns:a16="http://schemas.microsoft.com/office/drawing/2014/main" val="636806134"/>
                    </a:ext>
                  </a:extLst>
                </a:gridCol>
              </a:tblGrid>
              <a:tr h="30933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Portfolio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UHLG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409301"/>
                  </a:ext>
                </a:extLst>
              </a:tr>
              <a:tr h="26706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Information Governance Management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Executive Board member for data and cyber security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Matt Connor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Data Protection Act and General Data Protection Regulations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3576785"/>
                  </a:ext>
                </a:extLst>
              </a:tr>
              <a:tr h="26706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Finance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Accounting Officer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James Sumner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Act 2006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1111716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Finance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Counter Fraud Board Lead (Executive)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Directions to NHS Bodies on Counter Fraud 2004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0086358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Finance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Senior Compliance Officer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Bribery Act 2010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0462824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&amp;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Trust Board Lead (Executive)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Rob Forster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Reg 7: Health and Safety Assistance. The Management of Health and Safety at Work Regulations 1999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3119867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&amp;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Board Level Director (Fire)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latin typeface="Arial" pitchFamily="34"/>
                        </a:rPr>
                        <a:t>Firecode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 – fire safety in the NHS Health Technical Memorandum 05-01: Managing healthcare fire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8559955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Sustainability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Trust Board Lead (Executive)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Carbon Reduction Strategy 2009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7220738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Equality &amp; Diversity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Board Executive Lead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Heather Barnett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Equality Act 2010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2887841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Maternity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Board Executive Maternity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1. NHS England – Enhancing Board Oversight, A New Approach to NED Champion Roles.</a:t>
                      </a:r>
                      <a:b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2. Ockenden Review 2020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4091096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Equality &amp; Diversity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Board Executive Lead for Health Inequalities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Jim Gardner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NHS Standard Contract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1125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2188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03C10314-2713-79AE-60F6-BC5C1F7EACB4}"/>
              </a:ext>
            </a:extLst>
          </p:cNvPr>
          <p:cNvSpPr txBox="1"/>
          <p:nvPr/>
        </p:nvSpPr>
        <p:spPr>
          <a:xfrm>
            <a:off x="223735" y="335401"/>
            <a:ext cx="8963296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Board Level Position</a:t>
            </a:r>
          </a:p>
        </p:txBody>
      </p:sp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A7C87849-910A-1E9A-C6BF-ADF4A05DFD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83326"/>
              </p:ext>
            </p:extLst>
          </p:nvPr>
        </p:nvGraphicFramePr>
        <p:xfrm>
          <a:off x="274320" y="1407702"/>
          <a:ext cx="11370279" cy="3563446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931100">
                  <a:extLst>
                    <a:ext uri="{9D8B030D-6E8A-4147-A177-3AD203B41FA5}">
                      <a16:colId xmlns:a16="http://schemas.microsoft.com/office/drawing/2014/main" val="2961351776"/>
                    </a:ext>
                  </a:extLst>
                </a:gridCol>
                <a:gridCol w="2876881">
                  <a:extLst>
                    <a:ext uri="{9D8B030D-6E8A-4147-A177-3AD203B41FA5}">
                      <a16:colId xmlns:a16="http://schemas.microsoft.com/office/drawing/2014/main" val="1821636879"/>
                    </a:ext>
                  </a:extLst>
                </a:gridCol>
                <a:gridCol w="1721818">
                  <a:extLst>
                    <a:ext uri="{9D8B030D-6E8A-4147-A177-3AD203B41FA5}">
                      <a16:colId xmlns:a16="http://schemas.microsoft.com/office/drawing/2014/main" val="2588289581"/>
                    </a:ext>
                  </a:extLst>
                </a:gridCol>
                <a:gridCol w="3840480">
                  <a:extLst>
                    <a:ext uri="{9D8B030D-6E8A-4147-A177-3AD203B41FA5}">
                      <a16:colId xmlns:a16="http://schemas.microsoft.com/office/drawing/2014/main" val="636806134"/>
                    </a:ext>
                  </a:extLst>
                </a:gridCol>
              </a:tblGrid>
              <a:tr h="30933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Portfolio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UHLG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409301"/>
                  </a:ext>
                </a:extLst>
              </a:tr>
              <a:tr h="26706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Other Mandatory Governance Roles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Chief Medical Officer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Jim Gardner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ct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Act 2006, Schedule 7 and Trust Constitution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3576785"/>
                  </a:ext>
                </a:extLst>
              </a:tr>
              <a:tr h="26706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/>
                          <a:ea typeface="+mn-ea"/>
                          <a:cs typeface="+mn-cs"/>
                        </a:rPr>
                        <a:t>Other Mandatory Governance Roles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Chief Nursing Officer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Act 2006, Schedule 7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1111716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/>
                          <a:ea typeface="+mn-ea"/>
                          <a:cs typeface="+mn-cs"/>
                        </a:rPr>
                        <a:t>Other Mandatory Governance Roles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Chief Financial Officer/Director of Finance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Rob Forster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Act 2006, Schedule 7</a:t>
                      </a: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0086358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/>
                          <a:ea typeface="+mn-ea"/>
                          <a:cs typeface="+mn-cs"/>
                        </a:rPr>
                        <a:t>Other Mandatory Governance Roles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Additional non-executive directors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See board members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Act 2006, Schedule 7</a:t>
                      </a: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chemeClr val="tx1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0462824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/>
                          <a:ea typeface="+mn-ea"/>
                          <a:cs typeface="+mn-cs"/>
                        </a:rPr>
                        <a:t>Other Mandatory Governance Roles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Additional executive directors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latin typeface="Arial" pitchFamily="34"/>
                        </a:rPr>
                        <a:t>See board members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Act 2006, Schedule 7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dirty="0">
                        <a:solidFill>
                          <a:schemeClr val="tx1"/>
                        </a:solidFill>
                        <a:latin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3119867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/>
                          <a:ea typeface="+mn-ea"/>
                          <a:cs typeface="+mn-cs"/>
                        </a:rPr>
                        <a:t>Other Mandatory Governance Roles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Trust/Company Secretary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Daniel Scheffer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Act 2006 and NHS England Code of Governance for NHS Provider Trusts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8559955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/>
                          <a:ea typeface="+mn-ea"/>
                          <a:cs typeface="+mn-cs"/>
                        </a:rPr>
                        <a:t>Other Mandatory Governance Roles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Lead Governor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Karl Roberts (LUHFT)</a:t>
                      </a:r>
                    </a:p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Peter Norris (LWH)</a:t>
                      </a:r>
                    </a:p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Ian Ferguson (LHCH)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England Code of Governance for NHS Provider Trusts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7220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8795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A0BA59DD-FA31-CAD4-60E5-F6E30ECA07FB}"/>
              </a:ext>
            </a:extLst>
          </p:cNvPr>
          <p:cNvSpPr txBox="1"/>
          <p:nvPr/>
        </p:nvSpPr>
        <p:spPr>
          <a:xfrm>
            <a:off x="223735" y="335401"/>
            <a:ext cx="8963296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Board Level Position – NED Champions</a:t>
            </a:r>
          </a:p>
        </p:txBody>
      </p:sp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071EFE37-4EB7-7C4D-9EA1-7B5C5EE7C9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958556"/>
              </p:ext>
            </p:extLst>
          </p:nvPr>
        </p:nvGraphicFramePr>
        <p:xfrm>
          <a:off x="336519" y="1397542"/>
          <a:ext cx="11318240" cy="4596858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879061">
                  <a:extLst>
                    <a:ext uri="{9D8B030D-6E8A-4147-A177-3AD203B41FA5}">
                      <a16:colId xmlns:a16="http://schemas.microsoft.com/office/drawing/2014/main" val="2961351776"/>
                    </a:ext>
                  </a:extLst>
                </a:gridCol>
                <a:gridCol w="2866721">
                  <a:extLst>
                    <a:ext uri="{9D8B030D-6E8A-4147-A177-3AD203B41FA5}">
                      <a16:colId xmlns:a16="http://schemas.microsoft.com/office/drawing/2014/main" val="1821636879"/>
                    </a:ext>
                  </a:extLst>
                </a:gridCol>
                <a:gridCol w="1731978">
                  <a:extLst>
                    <a:ext uri="{9D8B030D-6E8A-4147-A177-3AD203B41FA5}">
                      <a16:colId xmlns:a16="http://schemas.microsoft.com/office/drawing/2014/main" val="2588289581"/>
                    </a:ext>
                  </a:extLst>
                </a:gridCol>
                <a:gridCol w="3840480">
                  <a:extLst>
                    <a:ext uri="{9D8B030D-6E8A-4147-A177-3AD203B41FA5}">
                      <a16:colId xmlns:a16="http://schemas.microsoft.com/office/drawing/2014/main" val="636806134"/>
                    </a:ext>
                  </a:extLst>
                </a:gridCol>
              </a:tblGrid>
              <a:tr h="329658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Portfolio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UHLG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409301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Wellbeing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NED Champion for Wellbeing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Sarah Walker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1. NHS England – Enhancing Board Oversight, A New Approach to NED Champion Roles.</a:t>
                      </a:r>
                      <a:b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2. We are the NHS People Plan for 2020-21-action for us all.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0086358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Freedom to Speak Up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NED Champion for Freedom to Speak Up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Mike Eastwood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England – Enhancing Board Oversight, A New Approach to NED Champion Roles.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7186513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Security Management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NED Champion for Security Management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Mike Eastwood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1. NHS England – Enhancing Board Oversight, A New Approach to NED Champion Roles.</a:t>
                      </a:r>
                      <a:b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2. Directions to NHS Bodies on Security Management Measures 2004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0462824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Professional Conduct of doctors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NED Champion for Doctors Disciplinary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Tom Walley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1. NHS England – Enhancing Board Oversight, A New Approach to NED Champion Roles.</a:t>
                      </a:r>
                      <a:b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2. Maintaining High Professional Standards in the modern NHS: A Framework for the Initial Handling of Concerns about Doctors Dentists in the NHS </a:t>
                      </a:r>
                      <a:b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3. Directions on Disciplinary Procedures 2005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3119867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Maternity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NED Champion for Maternity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Jackie Bird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1. NHS England – Enhancing Board Oversight, A New Approach to NED Champion Roles.</a:t>
                      </a:r>
                      <a:b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2. Ockenden Review 2020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5913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771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91068894-008F-6649-4D79-1503DCBB497F}"/>
              </a:ext>
            </a:extLst>
          </p:cNvPr>
          <p:cNvSpPr txBox="1"/>
          <p:nvPr/>
        </p:nvSpPr>
        <p:spPr>
          <a:xfrm>
            <a:off x="223735" y="335401"/>
            <a:ext cx="8963296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UHL Group Chief Executive Officer </a:t>
            </a:r>
          </a:p>
        </p:txBody>
      </p:sp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AD530D97-5392-D847-B81E-D34879D00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146593"/>
              </p:ext>
            </p:extLst>
          </p:nvPr>
        </p:nvGraphicFramePr>
        <p:xfrm>
          <a:off x="353696" y="1497027"/>
          <a:ext cx="11214777" cy="2546362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221819">
                  <a:extLst>
                    <a:ext uri="{9D8B030D-6E8A-4147-A177-3AD203B41FA5}">
                      <a16:colId xmlns:a16="http://schemas.microsoft.com/office/drawing/2014/main" val="1332522302"/>
                    </a:ext>
                  </a:extLst>
                </a:gridCol>
                <a:gridCol w="2307278">
                  <a:extLst>
                    <a:ext uri="{9D8B030D-6E8A-4147-A177-3AD203B41FA5}">
                      <a16:colId xmlns:a16="http://schemas.microsoft.com/office/drawing/2014/main" val="481455216"/>
                    </a:ext>
                  </a:extLst>
                </a:gridCol>
                <a:gridCol w="1500516">
                  <a:extLst>
                    <a:ext uri="{9D8B030D-6E8A-4147-A177-3AD203B41FA5}">
                      <a16:colId xmlns:a16="http://schemas.microsoft.com/office/drawing/2014/main" val="2850356263"/>
                    </a:ext>
                  </a:extLst>
                </a:gridCol>
                <a:gridCol w="1457336">
                  <a:extLst>
                    <a:ext uri="{9D8B030D-6E8A-4147-A177-3AD203B41FA5}">
                      <a16:colId xmlns:a16="http://schemas.microsoft.com/office/drawing/2014/main" val="2644003866"/>
                    </a:ext>
                  </a:extLst>
                </a:gridCol>
                <a:gridCol w="1457336">
                  <a:extLst>
                    <a:ext uri="{9D8B030D-6E8A-4147-A177-3AD203B41FA5}">
                      <a16:colId xmlns:a16="http://schemas.microsoft.com/office/drawing/2014/main" val="251910715"/>
                    </a:ext>
                  </a:extLst>
                </a:gridCol>
                <a:gridCol w="2270492">
                  <a:extLst>
                    <a:ext uri="{9D8B030D-6E8A-4147-A177-3AD203B41FA5}">
                      <a16:colId xmlns:a16="http://schemas.microsoft.com/office/drawing/2014/main" val="2508496440"/>
                    </a:ext>
                  </a:extLst>
                </a:gridCol>
              </a:tblGrid>
              <a:tr h="478206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Portfolio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 LUHFT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LWH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LHCH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017881"/>
                  </a:ext>
                </a:extLst>
              </a:tr>
              <a:tr h="51772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Overall Responsibility for the Trust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Chair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David Flory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David Flory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David Flory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NHS Act 2006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2706877"/>
                  </a:ext>
                </a:extLst>
              </a:tr>
              <a:tr h="483632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Overall Responsibility for the Trust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Accountable Officer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James Sumner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</a:rPr>
                        <a:t>James Sumner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James Sumner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Act 2006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352241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Overall Responsibility for the Trust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Senior Independent Director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Geoffrey Appleton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Geoffrey Appleton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Geoffrey Appleton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NHS England Code of Governance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9165412"/>
                  </a:ext>
                </a:extLst>
              </a:tr>
              <a:tr h="34514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Other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Authorised Officer – power to remove person causing nuisance or disturbance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James Sumner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James Sumner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James Sumner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Criminal Justice &amp; Immigration Act 2008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1996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5103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D1330F86-B90B-B41F-1A73-F4A8DA7E07B8}"/>
              </a:ext>
            </a:extLst>
          </p:cNvPr>
          <p:cNvSpPr txBox="1"/>
          <p:nvPr/>
        </p:nvSpPr>
        <p:spPr>
          <a:xfrm>
            <a:off x="223735" y="335401"/>
            <a:ext cx="8963296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UHL Group Chief Delivery Officer </a:t>
            </a:r>
          </a:p>
        </p:txBody>
      </p:sp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06F7DA95-0A5B-68D0-F125-99BC65D508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951449"/>
              </p:ext>
            </p:extLst>
          </p:nvPr>
        </p:nvGraphicFramePr>
        <p:xfrm>
          <a:off x="345664" y="1418520"/>
          <a:ext cx="11284454" cy="1185053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354846">
                  <a:extLst>
                    <a:ext uri="{9D8B030D-6E8A-4147-A177-3AD203B41FA5}">
                      <a16:colId xmlns:a16="http://schemas.microsoft.com/office/drawing/2014/main" val="3917937487"/>
                    </a:ext>
                  </a:extLst>
                </a:gridCol>
                <a:gridCol w="1635184">
                  <a:extLst>
                    <a:ext uri="{9D8B030D-6E8A-4147-A177-3AD203B41FA5}">
                      <a16:colId xmlns:a16="http://schemas.microsoft.com/office/drawing/2014/main" val="2610130254"/>
                    </a:ext>
                  </a:extLst>
                </a:gridCol>
                <a:gridCol w="1520576">
                  <a:extLst>
                    <a:ext uri="{9D8B030D-6E8A-4147-A177-3AD203B41FA5}">
                      <a16:colId xmlns:a16="http://schemas.microsoft.com/office/drawing/2014/main" val="2416396618"/>
                    </a:ext>
                  </a:extLst>
                </a:gridCol>
                <a:gridCol w="1479478">
                  <a:extLst>
                    <a:ext uri="{9D8B030D-6E8A-4147-A177-3AD203B41FA5}">
                      <a16:colId xmlns:a16="http://schemas.microsoft.com/office/drawing/2014/main" val="287661671"/>
                    </a:ext>
                  </a:extLst>
                </a:gridCol>
                <a:gridCol w="1315092">
                  <a:extLst>
                    <a:ext uri="{9D8B030D-6E8A-4147-A177-3AD203B41FA5}">
                      <a16:colId xmlns:a16="http://schemas.microsoft.com/office/drawing/2014/main" val="714917391"/>
                    </a:ext>
                  </a:extLst>
                </a:gridCol>
                <a:gridCol w="2979278">
                  <a:extLst>
                    <a:ext uri="{9D8B030D-6E8A-4147-A177-3AD203B41FA5}">
                      <a16:colId xmlns:a16="http://schemas.microsoft.com/office/drawing/2014/main" val="1223571029"/>
                    </a:ext>
                  </a:extLst>
                </a:gridCol>
              </a:tblGrid>
              <a:tr h="544973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Portfolio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LUHFT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LWH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LHCH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705527"/>
                  </a:ext>
                </a:extLst>
              </a:tr>
              <a:tr h="51772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Emergency Preparedness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Accountable Officer for Emergency Preparedness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Beth Weston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Beth Weston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Beth Weston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Emergency Preparedness Resilience and Response (EPRR), NHS England 2009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3151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665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5D23BC8F-0D64-D2CA-7B99-3EA7A7D0784E}"/>
              </a:ext>
            </a:extLst>
          </p:cNvPr>
          <p:cNvSpPr txBox="1"/>
          <p:nvPr/>
        </p:nvSpPr>
        <p:spPr>
          <a:xfrm>
            <a:off x="223735" y="340467"/>
            <a:ext cx="7723763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UHL Group Chief Nursing Officer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1F8E33B-E19C-F210-4175-8A18AB4522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794241"/>
              </p:ext>
            </p:extLst>
          </p:nvPr>
        </p:nvGraphicFramePr>
        <p:xfrm>
          <a:off x="387490" y="1357620"/>
          <a:ext cx="11106247" cy="5209559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123058">
                  <a:extLst>
                    <a:ext uri="{9D8B030D-6E8A-4147-A177-3AD203B41FA5}">
                      <a16:colId xmlns:a16="http://schemas.microsoft.com/office/drawing/2014/main" val="3373356118"/>
                    </a:ext>
                  </a:extLst>
                </a:gridCol>
                <a:gridCol w="1472975">
                  <a:extLst>
                    <a:ext uri="{9D8B030D-6E8A-4147-A177-3AD203B41FA5}">
                      <a16:colId xmlns:a16="http://schemas.microsoft.com/office/drawing/2014/main" val="3389565364"/>
                    </a:ext>
                  </a:extLst>
                </a:gridCol>
                <a:gridCol w="1596762">
                  <a:extLst>
                    <a:ext uri="{9D8B030D-6E8A-4147-A177-3AD203B41FA5}">
                      <a16:colId xmlns:a16="http://schemas.microsoft.com/office/drawing/2014/main" val="589017579"/>
                    </a:ext>
                  </a:extLst>
                </a:gridCol>
                <a:gridCol w="1790981">
                  <a:extLst>
                    <a:ext uri="{9D8B030D-6E8A-4147-A177-3AD203B41FA5}">
                      <a16:colId xmlns:a16="http://schemas.microsoft.com/office/drawing/2014/main" val="606553567"/>
                    </a:ext>
                  </a:extLst>
                </a:gridCol>
                <a:gridCol w="1790981">
                  <a:extLst>
                    <a:ext uri="{9D8B030D-6E8A-4147-A177-3AD203B41FA5}">
                      <a16:colId xmlns:a16="http://schemas.microsoft.com/office/drawing/2014/main" val="375589170"/>
                    </a:ext>
                  </a:extLst>
                </a:gridCol>
                <a:gridCol w="2331490">
                  <a:extLst>
                    <a:ext uri="{9D8B030D-6E8A-4147-A177-3AD203B41FA5}">
                      <a16:colId xmlns:a16="http://schemas.microsoft.com/office/drawing/2014/main" val="731258082"/>
                    </a:ext>
                  </a:extLst>
                </a:gridCol>
              </a:tblGrid>
              <a:tr h="30227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Portfolio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LUHFT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LWH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LHCH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146884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Infection Control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Director of Infection Prevention &amp; Control (DIPC)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Health &amp; Social Care Act 2008 Code of Practice on Control of Infection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71601"/>
                  </a:ext>
                </a:extLst>
              </a:tr>
              <a:tr h="101214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Infection Control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Decontamination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Robbie Cormie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  <a:cs typeface="Arial" pitchFamily="34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Robbie Cormie</a:t>
                      </a:r>
                    </a:p>
                    <a:p>
                      <a:pPr lvl="0" algn="l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  <a:cs typeface="Arial" pitchFamily="34"/>
                      </a:endParaRP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Robbie Cormie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Health &amp; Social Care Act 2008 Code of Practice on Control of Infection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8544143"/>
                  </a:ext>
                </a:extLst>
              </a:tr>
              <a:tr h="151817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Safeguarding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Executive Lead for Safeguarding Children, Adults at Risk and Prevent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1. Safeguarding Accountability Assurance Framework</a:t>
                      </a:r>
                      <a:b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</a:b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2. NHS Standard Contract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2908838"/>
                  </a:ext>
                </a:extLst>
              </a:tr>
              <a:tr h="303644"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Safeguarding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Lead Professional for Safeguarding 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Karen Holden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Deborah Ward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Jan Deeney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Safeguarding Accountability Assurance Framework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819680"/>
                  </a:ext>
                </a:extLst>
              </a:tr>
              <a:tr h="175793"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Safeguarding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Named Doctor for Child Protection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Dr Libby Ensor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Emily Hoyle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Dr Julia Jones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Safeguarding Accountability Assurance Framework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4316925"/>
                  </a:ext>
                </a:extLst>
              </a:tr>
              <a:tr h="175793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&amp;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Designated Duty Holder (Ventilation, water)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Technical Memorandum 00: Policies and principles of healthcare engineering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6484562"/>
                  </a:ext>
                </a:extLst>
              </a:tr>
              <a:tr h="175793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&amp; Safety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Designated Person (ventilation, water)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Mike Hill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Mike Hill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Dave MacMillan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</a:rPr>
                        <a:t>Health Technical Memorandum 00: Policies and principles of healthcare engineering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46416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2822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3DE23627-CA63-081A-EA81-1ABF9BEE7F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198767"/>
              </p:ext>
            </p:extLst>
          </p:nvPr>
        </p:nvGraphicFramePr>
        <p:xfrm>
          <a:off x="339052" y="1357363"/>
          <a:ext cx="11270631" cy="469392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425744">
                  <a:extLst>
                    <a:ext uri="{9D8B030D-6E8A-4147-A177-3AD203B41FA5}">
                      <a16:colId xmlns:a16="http://schemas.microsoft.com/office/drawing/2014/main" val="3890310237"/>
                    </a:ext>
                  </a:extLst>
                </a:gridCol>
                <a:gridCol w="1972333">
                  <a:extLst>
                    <a:ext uri="{9D8B030D-6E8A-4147-A177-3AD203B41FA5}">
                      <a16:colId xmlns:a16="http://schemas.microsoft.com/office/drawing/2014/main" val="4076766562"/>
                    </a:ext>
                  </a:extLst>
                </a:gridCol>
                <a:gridCol w="1606254">
                  <a:extLst>
                    <a:ext uri="{9D8B030D-6E8A-4147-A177-3AD203B41FA5}">
                      <a16:colId xmlns:a16="http://schemas.microsoft.com/office/drawing/2014/main" val="3408478501"/>
                    </a:ext>
                  </a:extLst>
                </a:gridCol>
                <a:gridCol w="1393057">
                  <a:extLst>
                    <a:ext uri="{9D8B030D-6E8A-4147-A177-3AD203B41FA5}">
                      <a16:colId xmlns:a16="http://schemas.microsoft.com/office/drawing/2014/main" val="2592684736"/>
                    </a:ext>
                  </a:extLst>
                </a:gridCol>
                <a:gridCol w="1402149">
                  <a:extLst>
                    <a:ext uri="{9D8B030D-6E8A-4147-A177-3AD203B41FA5}">
                      <a16:colId xmlns:a16="http://schemas.microsoft.com/office/drawing/2014/main" val="3186293949"/>
                    </a:ext>
                  </a:extLst>
                </a:gridCol>
                <a:gridCol w="2471094">
                  <a:extLst>
                    <a:ext uri="{9D8B030D-6E8A-4147-A177-3AD203B41FA5}">
                      <a16:colId xmlns:a16="http://schemas.microsoft.com/office/drawing/2014/main" val="2887953743"/>
                    </a:ext>
                  </a:extLst>
                </a:gridCol>
              </a:tblGrid>
              <a:tr h="159809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Portfolio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Role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LUHFT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LWH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LHCH Lead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Legislation / Requirement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735850"/>
                  </a:ext>
                </a:extLst>
              </a:tr>
              <a:tr h="101214"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Safeguarding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Named Doctor for Safeguarding Adults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Dr Libby Ensor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Gill Fowler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Dr Julia Jones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No statutory requirement to have a Named Doctor of Safeguarding Adults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89303"/>
                  </a:ext>
                </a:extLst>
              </a:tr>
              <a:tr h="101214"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Safeguarding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Named Nurse for Adult Safeguarding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Karen Holden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Clare James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Angela McKenna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Safeguarding Accountability Assurance Framework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3896972"/>
                  </a:ext>
                </a:extLst>
              </a:tr>
              <a:tr h="151817"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Safeguarding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Named Midwife for Safeguarding Children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Not required 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Maria Clegg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Not required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Safeguarding Accountability Assurance Framework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7375140"/>
                  </a:ext>
                </a:extLst>
              </a:tr>
              <a:tr h="407951"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Safeguarding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Mental Capacity Act (MCA) Lead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Karen Holden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Clare James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Kirsty Dudley 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Mental Capacity Act 2005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6171309"/>
                  </a:ext>
                </a:extLst>
              </a:tr>
              <a:tr h="175793"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Safeguarding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Mental Health Act Administrator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Karen Holden -Covered via SLA which is negotiated with Mersey Care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Deborah Ward - Covered via SLA which is negotiated with Mersey Care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Kirsty Dudley - Covered via SLA which is negotiated with Mersey Care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Mental Capacity Act 2005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8438103"/>
                  </a:ext>
                </a:extLst>
              </a:tr>
              <a:tr h="240830"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Safeguarding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Prevent Lead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Karen Holden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Deborah Ward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Helen Martin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1. Counter-Terrorism and Security Act 2015</a:t>
                      </a:r>
                      <a:b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</a:b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2. NHS Standard Contract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63172"/>
                  </a:ext>
                </a:extLst>
              </a:tr>
              <a:tr h="175793"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Safeguarding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Child Sex Abuse &amp; Exploitation Lead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Karen Holden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Deborah Ward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Angela McKenna</a:t>
                      </a:r>
                    </a:p>
                    <a:p>
                      <a:pPr lvl="0" algn="l" fontAlgn="t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Arial" pitchFamily="34"/>
                        <a:cs typeface="Arial" pitchFamily="34"/>
                      </a:endParaRP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NHS Standard Contract</a:t>
                      </a:r>
                    </a:p>
                  </a:txBody>
                  <a:tcPr marL="0" marR="0" marT="0" marB="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466616"/>
                  </a:ext>
                </a:extLst>
              </a:tr>
              <a:tr h="175793"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Care Quality Commission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CQC Nominated Individual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David Melia 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David Melia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 pitchFamily="34"/>
                          <a:cs typeface="Arial" pitchFamily="34"/>
                        </a:rPr>
                        <a:t>Health &amp; Social Care Act 2014</a:t>
                      </a:r>
                    </a:p>
                  </a:txBody>
                  <a:tcPr marL="0" marR="0" marT="0" marB="0" anchor="ctr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317382"/>
                  </a:ext>
                </a:extLst>
              </a:tr>
            </a:tbl>
          </a:graphicData>
        </a:graphic>
      </p:graphicFrame>
      <p:sp>
        <p:nvSpPr>
          <p:cNvPr id="3" name="TextBox 3">
            <a:extLst>
              <a:ext uri="{FF2B5EF4-FFF2-40B4-BE49-F238E27FC236}">
                <a16:creationId xmlns:a16="http://schemas.microsoft.com/office/drawing/2014/main" id="{07085A15-4491-2D73-15A7-A53DAD247E1E}"/>
              </a:ext>
            </a:extLst>
          </p:cNvPr>
          <p:cNvSpPr txBox="1"/>
          <p:nvPr/>
        </p:nvSpPr>
        <p:spPr>
          <a:xfrm>
            <a:off x="223735" y="330193"/>
            <a:ext cx="7723763" cy="67710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91440" rIns="91440" bIns="91440" anchor="t" anchorCtr="0" compatLnSpc="1">
            <a:spAutoFit/>
          </a:bodyPr>
          <a:lstStyle/>
          <a:p>
            <a:pPr marL="0" marR="0" lvl="0" indent="0" algn="l" defTabSz="18288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200" b="1" dirty="0">
                <a:solidFill>
                  <a:srgbClr val="005CB9"/>
                </a:solidFill>
                <a:latin typeface="Arial" pitchFamily="34"/>
                <a:cs typeface="Arial" pitchFamily="34"/>
              </a:rPr>
              <a:t>UHL Group </a:t>
            </a:r>
            <a:r>
              <a:rPr lang="en-GB" sz="3200" b="1" i="0" u="none" strike="noStrike" kern="1200" cap="none" spc="0" baseline="0" dirty="0">
                <a:solidFill>
                  <a:srgbClr val="005CB9"/>
                </a:solidFill>
                <a:uFillTx/>
                <a:latin typeface="Arial" pitchFamily="34"/>
                <a:cs typeface="Arial" pitchFamily="34"/>
              </a:rPr>
              <a:t>Chief Nursing Officer </a:t>
            </a:r>
          </a:p>
        </p:txBody>
      </p:sp>
    </p:spTree>
    <p:extLst>
      <p:ext uri="{BB962C8B-B14F-4D97-AF65-F5344CB8AC3E}">
        <p14:creationId xmlns:p14="http://schemas.microsoft.com/office/powerpoint/2010/main" val="1909708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39554e-70da-4194-a417-1f1773a50ff2">
      <Terms xmlns="http://schemas.microsoft.com/office/infopath/2007/PartnerControls"/>
    </lcf76f155ced4ddcb4097134ff3c332f>
    <TaxCatchAll xmlns="b0ee5de7-46a4-42fd-9e52-f4f96d0484e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0FDB78433A2045A3B36EE7FEF7862C" ma:contentTypeVersion="17" ma:contentTypeDescription="Create a new document." ma:contentTypeScope="" ma:versionID="05586ea74cd67380707b68b6b10ced81">
  <xsd:schema xmlns:xsd="http://www.w3.org/2001/XMLSchema" xmlns:xs="http://www.w3.org/2001/XMLSchema" xmlns:p="http://schemas.microsoft.com/office/2006/metadata/properties" xmlns:ns2="ac39554e-70da-4194-a417-1f1773a50ff2" xmlns:ns3="b0ee5de7-46a4-42fd-9e52-f4f96d0484e5" targetNamespace="http://schemas.microsoft.com/office/2006/metadata/properties" ma:root="true" ma:fieldsID="7127ac100e4b3733059ee5ab358a73af" ns2:_="" ns3:_="">
    <xsd:import namespace="ac39554e-70da-4194-a417-1f1773a50ff2"/>
    <xsd:import namespace="b0ee5de7-46a4-42fd-9e52-f4f96d0484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39554e-70da-4194-a417-1f1773a50f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3f7bbe51-9dae-4c22-8e8f-1dcfaba280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ee5de7-46a4-42fd-9e52-f4f96d0484e5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36091da-4634-48eb-acde-979618bc7006}" ma:internalName="TaxCatchAll" ma:showField="CatchAllData" ma:web="b0ee5de7-46a4-42fd-9e52-f4f96d0484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8C660A8-E20F-49CF-B51B-B5278C5E6D8C}">
  <ds:schemaRefs>
    <ds:schemaRef ds:uri="http://schemas.microsoft.com/office/2006/metadata/properties"/>
    <ds:schemaRef ds:uri="http://schemas.microsoft.com/office/infopath/2007/PartnerControls"/>
    <ds:schemaRef ds:uri="ac39554e-70da-4194-a417-1f1773a50ff2"/>
    <ds:schemaRef ds:uri="b0ee5de7-46a4-42fd-9e52-f4f96d0484e5"/>
  </ds:schemaRefs>
</ds:datastoreItem>
</file>

<file path=customXml/itemProps2.xml><?xml version="1.0" encoding="utf-8"?>
<ds:datastoreItem xmlns:ds="http://schemas.openxmlformats.org/officeDocument/2006/customXml" ds:itemID="{5183144F-99C6-41DC-8DAF-BE1BADD958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39554e-70da-4194-a417-1f1773a50ff2"/>
    <ds:schemaRef ds:uri="b0ee5de7-46a4-42fd-9e52-f4f96d0484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F0261C-1C85-4458-96D2-E58D68860E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2757</Words>
  <Application>Microsoft Office PowerPoint</Application>
  <PresentationFormat>Widescreen</PresentationFormat>
  <Paragraphs>687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Aptos</vt:lpstr>
      <vt:lpstr>Aptos Display</vt:lpstr>
      <vt:lpstr>Arial</vt:lpstr>
      <vt:lpstr>Calibri</vt:lpstr>
      <vt:lpstr>Frutiger LT Std 45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Zuhra Herwitker</dc:creator>
  <cp:lastModifiedBy>Ben Vinter</cp:lastModifiedBy>
  <cp:revision>29</cp:revision>
  <dcterms:created xsi:type="dcterms:W3CDTF">2024-10-08T09:25:23Z</dcterms:created>
  <dcterms:modified xsi:type="dcterms:W3CDTF">2025-09-11T12:23:11Z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0x010100730FDB78433A2045A3B36EE7FEF7862C</vt:lpwstr>
  </property>
</Properties>
</file>